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7" r:id="rId1"/>
  </p:sldMasterIdLst>
  <p:notesMasterIdLst>
    <p:notesMasterId r:id="rId44"/>
  </p:notesMasterIdLst>
  <p:sldIdLst>
    <p:sldId id="453" r:id="rId2"/>
    <p:sldId id="557" r:id="rId3"/>
    <p:sldId id="455" r:id="rId4"/>
    <p:sldId id="581" r:id="rId5"/>
    <p:sldId id="556" r:id="rId6"/>
    <p:sldId id="576" r:id="rId7"/>
    <p:sldId id="580" r:id="rId8"/>
    <p:sldId id="548" r:id="rId9"/>
    <p:sldId id="541" r:id="rId10"/>
    <p:sldId id="577" r:id="rId11"/>
    <p:sldId id="571" r:id="rId12"/>
    <p:sldId id="549" r:id="rId13"/>
    <p:sldId id="572" r:id="rId14"/>
    <p:sldId id="560" r:id="rId15"/>
    <p:sldId id="550" r:id="rId16"/>
    <p:sldId id="558" r:id="rId17"/>
    <p:sldId id="570" r:id="rId18"/>
    <p:sldId id="559" r:id="rId19"/>
    <p:sldId id="551" r:id="rId20"/>
    <p:sldId id="542" r:id="rId21"/>
    <p:sldId id="569" r:id="rId22"/>
    <p:sldId id="575" r:id="rId23"/>
    <p:sldId id="552" r:id="rId24"/>
    <p:sldId id="562" r:id="rId25"/>
    <p:sldId id="568" r:id="rId26"/>
    <p:sldId id="573" r:id="rId27"/>
    <p:sldId id="574" r:id="rId28"/>
    <p:sldId id="553" r:id="rId29"/>
    <p:sldId id="563" r:id="rId30"/>
    <p:sldId id="567" r:id="rId31"/>
    <p:sldId id="578" r:id="rId32"/>
    <p:sldId id="582" r:id="rId33"/>
    <p:sldId id="579" r:id="rId34"/>
    <p:sldId id="565" r:id="rId35"/>
    <p:sldId id="554" r:id="rId36"/>
    <p:sldId id="564" r:id="rId37"/>
    <p:sldId id="555" r:id="rId38"/>
    <p:sldId id="566" r:id="rId39"/>
    <p:sldId id="543" r:id="rId40"/>
    <p:sldId id="583" r:id="rId41"/>
    <p:sldId id="456" r:id="rId42"/>
    <p:sldId id="547" r:id="rId43"/>
  </p:sldIdLst>
  <p:sldSz cx="9144000" cy="6858000" type="screen4x3"/>
  <p:notesSz cx="6858000" cy="9144000"/>
  <p:custDataLst>
    <p:tags r:id="rId4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FF7C80"/>
    <a:srgbClr val="006600"/>
    <a:srgbClr val="FFCC99"/>
    <a:srgbClr val="00FFCC"/>
    <a:srgbClr val="990000"/>
    <a:srgbClr val="FF0000"/>
    <a:srgbClr val="CECB5D"/>
    <a:srgbClr val="C9C6BF"/>
    <a:srgbClr val="F9E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660"/>
  </p:normalViewPr>
  <p:slideViewPr>
    <p:cSldViewPr>
      <p:cViewPr varScale="1">
        <p:scale>
          <a:sx n="65" d="100"/>
          <a:sy n="65" d="100"/>
        </p:scale>
        <p:origin x="106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9611B-6453-41FB-B582-D3653DD86151}" type="datetimeFigureOut">
              <a:rPr lang="ru-RU" smtClean="0"/>
              <a:t>19.03.2024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8BC50-49CC-4094-9FE3-B7D2A8AB36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799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8BC50-49CC-4094-9FE3-B7D2A8AB36B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498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8BC50-49CC-4094-9FE3-B7D2A8AB36BE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40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15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3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15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23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64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60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62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57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46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15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8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100000">
              <a:schemeClr val="accent2">
                <a:lumMod val="40000"/>
                <a:lumOff val="6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E90DD-8384-4596-93A1-94147E5F4816}" type="datetimeFigureOut">
              <a:rPr lang="ru-RU" smtClean="0"/>
              <a:pPr/>
              <a:t>19.03.2024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62355-7017-48BA-BA34-A73C432403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81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6.jpeg"/><Relationship Id="rId7" Type="http://schemas.openxmlformats.org/officeDocument/2006/relationships/image" Target="../media/image42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аленд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97382" y="116632"/>
            <a:ext cx="6840760" cy="6624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 rot="21411433">
            <a:off x="2993681" y="1123348"/>
            <a:ext cx="4110127" cy="5001369"/>
          </a:xfrm>
          <a:prstGeom prst="rect">
            <a:avLst/>
          </a:prstGeom>
          <a:noFill/>
          <a:effectLst>
            <a:outerShdw blurRad="50800" dist="38100" dir="1200000" algn="l" rotWithShape="0">
              <a:srgbClr val="663300">
                <a:alpha val="40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850" b="1" dirty="0" smtClean="0">
                <a:solidFill>
                  <a:srgbClr val="FF0000"/>
                </a:solidFill>
                <a:latin typeface="Tolstyak" pitchFamily="82" charset="0"/>
              </a:rPr>
              <a:t>ОТЧЁТ </a:t>
            </a:r>
          </a:p>
          <a:p>
            <a:pPr algn="ctr"/>
            <a:r>
              <a:rPr lang="ru-RU" sz="3850" b="1" dirty="0" smtClean="0">
                <a:solidFill>
                  <a:srgbClr val="FF0000"/>
                </a:solidFill>
                <a:latin typeface="Tolstyak" pitchFamily="82" charset="0"/>
              </a:rPr>
              <a:t>О ДЕЯТЕЛЬНОСТИ</a:t>
            </a:r>
            <a:r>
              <a:rPr lang="ru-RU" sz="385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r>
              <a:rPr lang="ru-RU" sz="3850" b="1" dirty="0" err="1" smtClean="0">
                <a:solidFill>
                  <a:srgbClr val="006600"/>
                </a:solidFill>
                <a:latin typeface="Tolstyak" pitchFamily="82" charset="0"/>
              </a:rPr>
              <a:t>Историко</a:t>
            </a:r>
            <a:r>
              <a:rPr lang="ru-RU" sz="3850" b="1" dirty="0" smtClean="0">
                <a:solidFill>
                  <a:srgbClr val="006600"/>
                </a:solidFill>
                <a:latin typeface="Tolstyak" pitchFamily="82" charset="0"/>
              </a:rPr>
              <a:t> – краеведческого музея МАОУ «СОШ №3»г.Нурлат РТ</a:t>
            </a:r>
          </a:p>
          <a:p>
            <a:pPr algn="ctr"/>
            <a:r>
              <a:rPr lang="ru-RU" sz="4400" b="1" dirty="0">
                <a:solidFill>
                  <a:srgbClr val="006600"/>
                </a:solidFill>
                <a:latin typeface="Tolstyak" pitchFamily="82" charset="0"/>
              </a:rPr>
              <a:t>з</a:t>
            </a:r>
            <a:r>
              <a:rPr lang="ru-RU" sz="4400" b="1" dirty="0" smtClean="0">
                <a:solidFill>
                  <a:srgbClr val="006600"/>
                </a:solidFill>
                <a:latin typeface="Tolstyak" pitchFamily="82" charset="0"/>
              </a:rPr>
              <a:t>а 2022 – 24 </a:t>
            </a:r>
          </a:p>
          <a:p>
            <a:pPr algn="ctr"/>
            <a:r>
              <a:rPr lang="ru-RU" sz="4400" b="1" dirty="0" smtClean="0">
                <a:solidFill>
                  <a:srgbClr val="006600"/>
                </a:solidFill>
                <a:latin typeface="Tolstyak" pitchFamily="82" charset="0"/>
              </a:rPr>
              <a:t>учебные годы</a:t>
            </a:r>
            <a:endParaRPr lang="ru-RU" sz="4400" b="1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0761038">
            <a:off x="31035" y="475560"/>
            <a:ext cx="2404895" cy="923330"/>
          </a:xfrm>
          <a:prstGeom prst="rect">
            <a:avLst/>
          </a:prstGeom>
          <a:noFill/>
          <a:effectLst>
            <a:outerShdw blurRad="241300" dist="50800" dir="5400000" sx="114000" sy="114000" algn="ctr" rotWithShape="0">
              <a:schemeClr val="tx1">
                <a:alpha val="57000"/>
              </a:schemeClr>
            </a:outerShdw>
          </a:effectLst>
        </p:spPr>
        <p:txBody>
          <a:bodyPr wrap="square" rtlCol="0">
            <a:spAutoFit/>
            <a:scene3d>
              <a:camera prst="isometricOffAxis1Righ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январь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 rot="1088688">
            <a:off x="204962" y="2434263"/>
            <a:ext cx="1148372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ru-RU" sz="3200" b="1" dirty="0" smtClean="0">
                <a:ln w="19050">
                  <a:solidFill>
                    <a:schemeClr val="tx2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март</a:t>
            </a:r>
            <a:endParaRPr lang="ru-RU" sz="3200" b="1" dirty="0">
              <a:ln w="19050">
                <a:solidFill>
                  <a:schemeClr val="tx2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 rot="20838132">
            <a:off x="313735" y="3789905"/>
            <a:ext cx="1827643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Lef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ru-RU" sz="3600" b="1" dirty="0" smtClean="0">
                <a:ln w="190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октябрь</a:t>
            </a:r>
            <a:endParaRPr lang="ru-RU" sz="3600" b="1" dirty="0">
              <a:ln w="1905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 rot="365006">
            <a:off x="246612" y="5191116"/>
            <a:ext cx="2625871" cy="83099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35000"/>
              </a:srgb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r>
              <a:rPr lang="ru-RU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C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сентябрь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C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 rot="1046269">
            <a:off x="7203761" y="1210372"/>
            <a:ext cx="1811714" cy="92333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21000"/>
              </a:srgbClr>
            </a:outerShdw>
          </a:effectLst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7C8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июнь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7C8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 rot="20337210">
            <a:off x="7675793" y="2897395"/>
            <a:ext cx="1473867" cy="646331"/>
          </a:xfrm>
          <a:prstGeom prst="rect">
            <a:avLst/>
          </a:prstGeom>
          <a:noFill/>
          <a:effectLst>
            <a:outerShdw blurRad="393700" dist="50800" dir="7440000" algn="ctr" rotWithShape="0">
              <a:srgbClr val="000000">
                <a:alpha val="43137"/>
              </a:srgb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600" b="1" dirty="0" smtClean="0">
                <a:ln w="1905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6600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август</a:t>
            </a:r>
            <a:endParaRPr lang="ru-RU" sz="3600" b="1" dirty="0">
              <a:ln w="1905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6600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 rot="472830">
            <a:off x="7385915" y="5599841"/>
            <a:ext cx="1660609" cy="1015663"/>
          </a:xfrm>
          <a:prstGeom prst="rect">
            <a:avLst/>
          </a:prstGeom>
          <a:noFill/>
          <a:effectLst>
            <a:outerShdw blurRad="50800" dist="50800" dir="7080000" algn="ctr" rotWithShape="0">
              <a:schemeClr val="accent1">
                <a:lumMod val="50000"/>
                <a:alpha val="90000"/>
              </a:scheme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r>
              <a:rPr lang="ru-RU" sz="6000" b="1" dirty="0" smtClean="0">
                <a:ln w="1905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май</a:t>
            </a:r>
            <a:endParaRPr lang="ru-RU" sz="6000" b="1" dirty="0">
              <a:ln w="1905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1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-108520" y="4941168"/>
            <a:ext cx="92525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6600"/>
                </a:solidFill>
                <a:latin typeface="Tolstyak" pitchFamily="82" charset="0"/>
              </a:rPr>
              <a:t>Начата работа по обновлению </a:t>
            </a:r>
            <a:r>
              <a:rPr lang="ru-RU" sz="5400" b="1" dirty="0" smtClean="0">
                <a:solidFill>
                  <a:srgbClr val="006600"/>
                </a:solidFill>
                <a:latin typeface="Tolstyak" pitchFamily="82" charset="0"/>
              </a:rPr>
              <a:t>этикеток</a:t>
            </a:r>
            <a:r>
              <a:rPr lang="ru-RU" sz="5400" dirty="0" smtClean="0">
                <a:solidFill>
                  <a:srgbClr val="006600"/>
                </a:solidFill>
                <a:latin typeface="Tolstyak" pitchFamily="82" charset="0"/>
              </a:rPr>
              <a:t> к экспонатам музея</a:t>
            </a:r>
            <a:endParaRPr lang="ru-RU" sz="5400" dirty="0">
              <a:solidFill>
                <a:srgbClr val="006600"/>
              </a:solidFill>
              <a:latin typeface="Tolstyak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51"/>
          <a:stretch/>
        </p:blipFill>
        <p:spPr>
          <a:xfrm>
            <a:off x="107504" y="35950"/>
            <a:ext cx="8932865" cy="4994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018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35287" y="260648"/>
            <a:ext cx="90364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 </a:t>
            </a:r>
            <a:r>
              <a:rPr lang="ru-RU" sz="4400" b="1" dirty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Э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кскурсия в  музей: </a:t>
            </a:r>
          </a:p>
          <a:p>
            <a:pPr algn="ctr"/>
            <a:r>
              <a:rPr lang="ru-RU" sz="4400" b="1" dirty="0" smtClean="0">
                <a:solidFill>
                  <a:srgbClr val="990033"/>
                </a:solidFill>
                <a:latin typeface="Tolstyak" pitchFamily="82" charset="0"/>
              </a:rPr>
              <a:t>«Орудия труда наших предков» 10  класс</a:t>
            </a:r>
            <a:endParaRPr lang="ru-RU" sz="4400" b="1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5" name="Picture 3" descr="C:\Users\user\Desktop\IMG-20231018-WA00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3568" y="2060848"/>
            <a:ext cx="7727126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18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703" y="119928"/>
            <a:ext cx="2769953" cy="314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49161" y="4500046"/>
            <a:ext cx="9396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6600"/>
                </a:solidFill>
                <a:latin typeface="Tolstyak" pitchFamily="82" charset="0"/>
              </a:rPr>
              <a:t>Оформлена выставка:</a:t>
            </a:r>
          </a:p>
          <a:p>
            <a:pPr algn="ctr"/>
            <a:r>
              <a:rPr lang="ru-RU" sz="5400" b="1" dirty="0" smtClean="0">
                <a:solidFill>
                  <a:srgbClr val="006600"/>
                </a:solidFill>
                <a:latin typeface="Tolstyak" pitchFamily="82" charset="0"/>
              </a:rPr>
              <a:t>«Творчество обучающихся </a:t>
            </a:r>
            <a:r>
              <a:rPr lang="ru-RU" sz="5400" b="1" dirty="0">
                <a:solidFill>
                  <a:srgbClr val="006600"/>
                </a:solidFill>
                <a:latin typeface="Tolstyak" pitchFamily="82" charset="0"/>
              </a:rPr>
              <a:t>школы №3»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8408" y="126876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НОЯБРЬ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2023 года</a:t>
            </a:r>
            <a:r>
              <a:rPr lang="ru-RU" sz="360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endParaRPr lang="ru-RU" sz="3600" dirty="0"/>
          </a:p>
        </p:txBody>
      </p:sp>
      <p:pic>
        <p:nvPicPr>
          <p:cNvPr id="5" name="Picture 2" descr="E:\музей док\музей фото\20231114_10585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5474" y="10271"/>
            <a:ext cx="6034617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586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771799" y="-99392"/>
            <a:ext cx="633858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Экскурсия: </a:t>
            </a:r>
          </a:p>
          <a:p>
            <a:pPr algn="ctr"/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«История города Нурлат» </a:t>
            </a:r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10  класс</a:t>
            </a:r>
            <a:endParaRPr lang="ru-RU" sz="36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85931"/>
            <a:ext cx="7727126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260648"/>
            <a:ext cx="1538799" cy="2050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6950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643437" y="1484784"/>
            <a:ext cx="4499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endParaRPr lang="ru-RU" sz="3600" dirty="0">
              <a:solidFill>
                <a:srgbClr val="990033"/>
              </a:solidFill>
              <a:latin typeface="Tolstyak" pitchFamily="8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9143998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Создана страница музея на сайте школы: </a:t>
            </a:r>
            <a:r>
              <a:rPr lang="en-US" sz="2400" b="1" dirty="0" smtClean="0">
                <a:solidFill>
                  <a:srgbClr val="C00000"/>
                </a:solidFill>
                <a:latin typeface="SimSun" panose="02010600030101010101" pitchFamily="2" charset="-122"/>
                <a:ea typeface="SimSun" panose="02010600030101010101" pitchFamily="2" charset="-122"/>
                <a:cs typeface="Times New Roman" panose="02020603050405020304" pitchFamily="18" charset="0"/>
              </a:rPr>
              <a:t>https://edu.tatar.ru/nurlat/sch3/page5345951.htm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2" t="30548" r="15559" b="4913"/>
          <a:stretch/>
        </p:blipFill>
        <p:spPr>
          <a:xfrm>
            <a:off x="251520" y="1268760"/>
            <a:ext cx="5705768" cy="3178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3800" r="19287" b="30401"/>
          <a:stretch/>
        </p:blipFill>
        <p:spPr>
          <a:xfrm>
            <a:off x="3203848" y="3070028"/>
            <a:ext cx="5616624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307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703" y="119928"/>
            <a:ext cx="2769953" cy="314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-108520" y="458112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6600"/>
                </a:solidFill>
                <a:latin typeface="Tolstyak" pitchFamily="82" charset="0"/>
              </a:rPr>
              <a:t>Оформлена выставка:</a:t>
            </a:r>
          </a:p>
          <a:p>
            <a:pPr algn="ctr"/>
            <a:r>
              <a:rPr lang="ru-RU" sz="5400" b="1" dirty="0" smtClean="0">
                <a:solidFill>
                  <a:srgbClr val="006600"/>
                </a:solidFill>
                <a:latin typeface="Tolstyak" pitchFamily="82" charset="0"/>
              </a:rPr>
              <a:t>«Советская новогодняя игрушка» </a:t>
            </a:r>
            <a:endParaRPr lang="ru-RU" sz="5400" b="1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408" y="126876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ДЕКАБРЬ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2023 года</a:t>
            </a:r>
            <a:r>
              <a:rPr lang="ru-RU" sz="360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endParaRPr lang="ru-RU" sz="3600" dirty="0"/>
          </a:p>
        </p:txBody>
      </p:sp>
      <p:pic>
        <p:nvPicPr>
          <p:cNvPr id="5" name="Picture 2" descr="C:\Users\user\Desktop\работа\20231213_1345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0395" y="188640"/>
            <a:ext cx="5376598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9048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-180528" y="44624"/>
            <a:ext cx="932452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990033"/>
                </a:solidFill>
                <a:latin typeface="Tolstyak" pitchFamily="82" charset="0"/>
              </a:rPr>
              <a:t>14.12.23г. </a:t>
            </a: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Районный семинар руководителей школьных музеев:</a:t>
            </a:r>
          </a:p>
          <a:p>
            <a:pPr algn="ctr"/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28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«Музей образовательного учреждения: </a:t>
            </a:r>
            <a:br>
              <a:rPr lang="ru-RU" sz="28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sz="28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организация деятельности  </a:t>
            </a:r>
            <a:r>
              <a:rPr lang="ru-RU" sz="2800" b="1" dirty="0" smtClean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и </a:t>
            </a:r>
            <a:r>
              <a:rPr lang="ru-RU" sz="28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</a:rPr>
              <a:t>её продвижение  в информационном пространстве школы».</a:t>
            </a:r>
            <a:r>
              <a:rPr lang="ru-RU" sz="28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/>
            </a:r>
            <a:br>
              <a:rPr lang="ru-RU" sz="28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endParaRPr lang="ru-RU" sz="28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3" name="Picture 2" descr="C:\Users\user\Desktop\работа\IMG-20231214-WA004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/>
          <a:srcRect t="22982"/>
          <a:stretch/>
        </p:blipFill>
        <p:spPr bwMode="auto">
          <a:xfrm>
            <a:off x="899592" y="2204864"/>
            <a:ext cx="7591836" cy="4376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8873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-36512" y="-171400"/>
            <a:ext cx="9180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Экскурсия: </a:t>
            </a:r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«Школа №3: как это было»</a:t>
            </a:r>
          </a:p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7 «а» класс</a:t>
            </a:r>
            <a:endParaRPr lang="ru-RU" sz="36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34148"/>
            <a:ext cx="4704523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D:\документы Зуленьки\10 класс\исследовательская работа по краеведению\фотки со стенда про школу\SAM_0379.JPG"/>
          <p:cNvPicPr>
            <a:picLocks noChangeAspect="1" noChangeArrowheads="1"/>
          </p:cNvPicPr>
          <p:nvPr/>
        </p:nvPicPr>
        <p:blipFill>
          <a:blip r:embed="rId3" cstate="print"/>
          <a:srcRect l="5660" t="1415"/>
          <a:stretch>
            <a:fillRect/>
          </a:stretch>
        </p:blipFill>
        <p:spPr bwMode="auto">
          <a:xfrm rot="21289269">
            <a:off x="381453" y="999028"/>
            <a:ext cx="2135525" cy="2975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C:\Documents and Settings\Admin\Рабочий стол\семинар 2014\новая школа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68374" y="1617657"/>
            <a:ext cx="4171075" cy="3032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 descr="C:\Users\User\Desktop\20231109_13184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 cstate="print"/>
          <a:srcRect l="22989" t="27096" r="59545" b="37896"/>
          <a:stretch/>
        </p:blipFill>
        <p:spPr>
          <a:xfrm rot="613152">
            <a:off x="6311839" y="3484866"/>
            <a:ext cx="1994430" cy="2997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196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620876" y="-243408"/>
            <a:ext cx="449999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Участие </a:t>
            </a:r>
          </a:p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в республиканском конкурсе: </a:t>
            </a:r>
          </a:p>
          <a:p>
            <a:pPr algn="ctr"/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«Музей как инновационное, современное образовательное пространство»</a:t>
            </a:r>
            <a:endParaRPr lang="ru-RU" sz="3600" b="1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4" name="Picture 2" descr="C:\Games\Музей Маслова Светлан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476672"/>
            <a:ext cx="4085762" cy="59016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517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703" y="119928"/>
            <a:ext cx="2769953" cy="314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3275856" y="155045"/>
            <a:ext cx="57409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6600"/>
                </a:solidFill>
                <a:latin typeface="Tolstyak" pitchFamily="82" charset="0"/>
              </a:rPr>
              <a:t>Оформлена выставка:</a:t>
            </a:r>
          </a:p>
          <a:p>
            <a:pPr algn="ctr"/>
            <a:r>
              <a:rPr lang="ru-RU" sz="5400" b="1" dirty="0" smtClean="0">
                <a:solidFill>
                  <a:srgbClr val="006600"/>
                </a:solidFill>
                <a:latin typeface="Tolstyak" pitchFamily="82" charset="0"/>
              </a:rPr>
              <a:t>«Юбилей родного города» </a:t>
            </a:r>
            <a:endParaRPr lang="ru-RU" sz="5400" b="1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408" y="126876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ЯНВАРЬ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2024 года</a:t>
            </a:r>
            <a:r>
              <a:rPr lang="ru-RU" sz="360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75"/>
          <a:stretch/>
        </p:blipFill>
        <p:spPr>
          <a:xfrm>
            <a:off x="1789905" y="3274276"/>
            <a:ext cx="6300192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29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музей семинар\IMG-20230627-WA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293096"/>
            <a:ext cx="2762598" cy="1912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107504" y="39393"/>
            <a:ext cx="8856984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990033"/>
                </a:solidFill>
                <a:latin typeface="Tolstyak" pitchFamily="82" charset="0"/>
              </a:rPr>
              <a:t>Деятельность </a:t>
            </a:r>
            <a:r>
              <a:rPr lang="ru-RU" sz="4000" dirty="0" err="1" smtClean="0">
                <a:solidFill>
                  <a:srgbClr val="990033"/>
                </a:solidFill>
                <a:latin typeface="Tolstyak" pitchFamily="82" charset="0"/>
              </a:rPr>
              <a:t>Историко</a:t>
            </a:r>
            <a:r>
              <a:rPr lang="ru-RU" sz="4000" dirty="0" smtClean="0">
                <a:solidFill>
                  <a:srgbClr val="990033"/>
                </a:solidFill>
                <a:latin typeface="Tolstyak" pitchFamily="82" charset="0"/>
              </a:rPr>
              <a:t> – краеведческого музея МАОУ «СОШ №3» </a:t>
            </a:r>
            <a:r>
              <a:rPr lang="ru-RU" sz="4000" dirty="0" err="1" smtClean="0">
                <a:solidFill>
                  <a:srgbClr val="990033"/>
                </a:solidFill>
                <a:latin typeface="Tolstyak" pitchFamily="82" charset="0"/>
              </a:rPr>
              <a:t>г.Нурлат</a:t>
            </a:r>
            <a:r>
              <a:rPr lang="ru-RU" sz="4000" dirty="0" smtClean="0">
                <a:solidFill>
                  <a:srgbClr val="990033"/>
                </a:solidFill>
                <a:latin typeface="Tolstyak" pitchFamily="82" charset="0"/>
              </a:rPr>
              <a:t> РТ </a:t>
            </a:r>
          </a:p>
          <a:p>
            <a:pPr algn="ctr"/>
            <a:r>
              <a:rPr lang="ru-RU" sz="4000" b="1" dirty="0" smtClean="0">
                <a:solidFill>
                  <a:srgbClr val="990033"/>
                </a:solidFill>
                <a:latin typeface="Tolstyak" pitchFamily="82" charset="0"/>
              </a:rPr>
              <a:t>в 2022 – 23 учебном году: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Выполнен небольшой косметический ремонт помещения и мебели;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Экспозиция расставлена согласно разделам;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Составлена экспозиция: «Советский кабинет физики»;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Оформлена папка: «Они работали в школе №3»;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Приняли участие в республиканском конкурсе, посвящённом Году педагога и наставника;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Проведён «День дарения»: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Составлен список пенсионеров школы №3: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Оформлена выставка творческих работ: «Ковровая вышивка»;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Оформлен стенд: «Герои нашего времени»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990033"/>
                </a:solidFill>
                <a:latin typeface="Tolstyak" pitchFamily="82" charset="0"/>
              </a:rPr>
              <a:t>Работа по самообразованию руководителя музея.</a:t>
            </a:r>
          </a:p>
          <a:p>
            <a:pPr marL="514350" indent="-514350">
              <a:buAutoNum type="arabicPeriod"/>
            </a:pPr>
            <a:endParaRPr lang="ru-RU" sz="2800" dirty="0" smtClean="0">
              <a:solidFill>
                <a:srgbClr val="990033"/>
              </a:solidFill>
              <a:latin typeface="Tolstyak" pitchFamily="82" charset="0"/>
            </a:endParaRPr>
          </a:p>
          <a:p>
            <a:pPr marL="514350" indent="-514350">
              <a:buAutoNum type="arabicPeriod"/>
            </a:pPr>
            <a:endParaRPr lang="ru-RU" sz="2800" dirty="0">
              <a:solidFill>
                <a:srgbClr val="990033"/>
              </a:solidFill>
              <a:latin typeface="Tolstyak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22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395536" y="0"/>
            <a:ext cx="8280920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Январь – май</a:t>
            </a:r>
          </a:p>
          <a:p>
            <a:pPr algn="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 2024 года: </a:t>
            </a:r>
          </a:p>
          <a:p>
            <a:pPr algn="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реализация </a:t>
            </a:r>
          </a:p>
          <a:p>
            <a:pPr algn="r"/>
            <a:r>
              <a:rPr lang="ru-RU" sz="4400" dirty="0">
                <a:solidFill>
                  <a:srgbClr val="990033"/>
                </a:solidFill>
                <a:latin typeface="Tolstyak" pitchFamily="82" charset="0"/>
              </a:rPr>
              <a:t>к</a:t>
            </a:r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раеведческого</a:t>
            </a:r>
          </a:p>
          <a:p>
            <a:pPr algn="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 марафона, </a:t>
            </a:r>
          </a:p>
          <a:p>
            <a:pPr algn="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посвящённого </a:t>
            </a:r>
          </a:p>
          <a:p>
            <a:pPr algn="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115 – </a:t>
            </a:r>
            <a:r>
              <a:rPr lang="ru-RU" sz="4400" dirty="0" err="1" smtClean="0">
                <a:solidFill>
                  <a:srgbClr val="990033"/>
                </a:solidFill>
                <a:latin typeface="Tolstyak" pitchFamily="82" charset="0"/>
              </a:rPr>
              <a:t>летию</a:t>
            </a:r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</a:p>
          <a:p>
            <a:pPr algn="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города Нурлат: </a:t>
            </a:r>
          </a:p>
          <a:p>
            <a:pPr algn="ctr"/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«</a:t>
            </a:r>
            <a:r>
              <a:rPr lang="ru-RU" sz="5400" b="1" dirty="0" err="1" smtClean="0">
                <a:solidFill>
                  <a:srgbClr val="990033"/>
                </a:solidFill>
                <a:latin typeface="Tolstyak" pitchFamily="82" charset="0"/>
              </a:rPr>
              <a:t>Нурлатские</a:t>
            </a:r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 метаморфозы»</a:t>
            </a:r>
          </a:p>
          <a:p>
            <a:pPr algn="ctr"/>
            <a:endParaRPr lang="ru-RU" sz="5400" b="1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5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88640"/>
            <a:ext cx="4104456" cy="5470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851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4644008" y="1484784"/>
            <a:ext cx="41044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Муниципальный конкурс </a:t>
            </a: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«История</a:t>
            </a:r>
          </a:p>
          <a:p>
            <a:pPr algn="ctr"/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 моей школы»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Tolstyak" pitchFamily="8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 b="6951"/>
          <a:stretch/>
        </p:blipFill>
        <p:spPr>
          <a:xfrm>
            <a:off x="251520" y="404664"/>
            <a:ext cx="4203616" cy="5806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503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-108520" y="-171400"/>
            <a:ext cx="925252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990033"/>
                </a:solidFill>
                <a:latin typeface="Tolstyak" pitchFamily="82" charset="0"/>
              </a:rPr>
              <a:t> 31.01 - </a:t>
            </a:r>
            <a:r>
              <a:rPr lang="ru-RU" sz="4400" b="1" dirty="0">
                <a:solidFill>
                  <a:srgbClr val="990033"/>
                </a:solidFill>
                <a:latin typeface="Tolstyak" pitchFamily="82" charset="0"/>
              </a:rPr>
              <a:t>у</a:t>
            </a:r>
            <a:r>
              <a:rPr lang="ru-RU" sz="4400" b="1" dirty="0" smtClean="0">
                <a:solidFill>
                  <a:srgbClr val="990033"/>
                </a:solidFill>
                <a:latin typeface="Tolstyak" pitchFamily="82" charset="0"/>
              </a:rPr>
              <a:t>частие в районном семинаре ЗДВР</a:t>
            </a:r>
            <a:r>
              <a:rPr lang="ru-RU" sz="4400" b="1" dirty="0" smtClean="0">
                <a:solidFill>
                  <a:srgbClr val="990033"/>
                </a:solidFill>
                <a:latin typeface="Tolstyak" pitchFamily="82" charset="0"/>
                <a:ea typeface="SimSun" panose="02010600030101010101" pitchFamily="2" charset="-122"/>
              </a:rPr>
              <a:t>:  </a:t>
            </a:r>
            <a:r>
              <a:rPr lang="ru-RU" sz="3200" b="1" dirty="0" smtClean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SimSun" panose="02010600030101010101" pitchFamily="2" charset="-122"/>
              </a:rPr>
              <a:t>«</a:t>
            </a:r>
            <a:r>
              <a:rPr lang="ru-RU" sz="32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SimSun" panose="02010600030101010101" pitchFamily="2" charset="-122"/>
              </a:rPr>
              <a:t>Возможности использования </a:t>
            </a:r>
            <a:r>
              <a:rPr lang="ru-RU" sz="3200" b="1" dirty="0" smtClean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SimSun" panose="02010600030101010101" pitchFamily="2" charset="-122"/>
              </a:rPr>
              <a:t>фонда </a:t>
            </a:r>
            <a:r>
              <a:rPr lang="ru-RU" sz="32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SimSun" panose="02010600030101010101" pitchFamily="2" charset="-122"/>
              </a:rPr>
              <a:t>школьного музея</a:t>
            </a:r>
            <a:br>
              <a:rPr lang="ru-RU" sz="32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SimSun" panose="02010600030101010101" pitchFamily="2" charset="-122"/>
              </a:rPr>
            </a:br>
            <a:r>
              <a:rPr lang="ru-RU" sz="32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SimSun" panose="02010600030101010101" pitchFamily="2" charset="-122"/>
              </a:rPr>
              <a:t> в </a:t>
            </a:r>
            <a:r>
              <a:rPr lang="ru-RU" sz="3200" b="1" dirty="0" err="1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SimSun" panose="02010600030101010101" pitchFamily="2" charset="-122"/>
              </a:rPr>
              <a:t>гражданско</a:t>
            </a:r>
            <a:r>
              <a:rPr lang="ru-RU" sz="32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ookman Old Style" pitchFamily="18" charset="0"/>
                <a:ea typeface="SimSun" panose="02010600030101010101" pitchFamily="2" charset="-122"/>
              </a:rPr>
              <a:t> – патриотическом воспитании школьников».</a:t>
            </a:r>
            <a:r>
              <a:rPr lang="ru-RU" sz="32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SimSun" panose="02010600030101010101" pitchFamily="2" charset="-122"/>
              </a:rPr>
              <a:t/>
            </a:r>
            <a:br>
              <a:rPr lang="ru-RU" sz="3200" b="1" dirty="0">
                <a:ln w="18000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ea typeface="SimSun" panose="02010600030101010101" pitchFamily="2" charset="-122"/>
              </a:rPr>
            </a:br>
            <a:endParaRPr lang="ru-RU" sz="3200" dirty="0">
              <a:ea typeface="SimSun" panose="02010600030101010101" pitchFamily="2" charset="-122"/>
            </a:endParaRPr>
          </a:p>
          <a:p>
            <a:pPr algn="ctr"/>
            <a:endParaRPr lang="ru-RU" sz="36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60" y="2636912"/>
            <a:ext cx="8640960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174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703" y="119928"/>
            <a:ext cx="2769953" cy="314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2915816" y="119928"/>
            <a:ext cx="62281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6600"/>
                </a:solidFill>
                <a:latin typeface="Tolstyak" pitchFamily="82" charset="0"/>
              </a:rPr>
              <a:t>Оформлена </a:t>
            </a:r>
            <a:r>
              <a:rPr lang="ru-RU" sz="4400" dirty="0" smtClean="0">
                <a:solidFill>
                  <a:srgbClr val="006600"/>
                </a:solidFill>
                <a:latin typeface="Tolstyak" pitchFamily="82" charset="0"/>
              </a:rPr>
              <a:t>выставка папок:</a:t>
            </a:r>
            <a:endParaRPr lang="ru-RU" sz="4400" dirty="0">
              <a:solidFill>
                <a:srgbClr val="006600"/>
              </a:solidFill>
              <a:latin typeface="Tolstyak" pitchFamily="82" charset="0"/>
            </a:endParaRPr>
          </a:p>
          <a:p>
            <a:pPr algn="ctr"/>
            <a:r>
              <a:rPr lang="ru-RU" sz="4400" b="1" dirty="0" smtClean="0">
                <a:solidFill>
                  <a:srgbClr val="006600"/>
                </a:solidFill>
                <a:latin typeface="Tolstyak" pitchFamily="82" charset="0"/>
              </a:rPr>
              <a:t>«Воины – интернационалисты - выпускники школы №3» </a:t>
            </a:r>
            <a:endParaRPr lang="ru-RU" sz="4400" b="1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408" y="126876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ФЕВРАЛЬ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2024 года</a:t>
            </a:r>
            <a:r>
              <a:rPr lang="ru-RU" sz="360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endParaRPr lang="ru-RU" sz="3600" dirty="0"/>
          </a:p>
        </p:txBody>
      </p:sp>
      <p:pic>
        <p:nvPicPr>
          <p:cNvPr id="5" name="Рисунок 4" descr="z_0b607e60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87856" y="4089954"/>
            <a:ext cx="1896946" cy="2478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Комиссаров 003"/>
          <p:cNvPicPr/>
          <p:nvPr/>
        </p:nvPicPr>
        <p:blipFill>
          <a:blip r:embed="rId4"/>
          <a:srcRect l="22259" r="36211" b="9725"/>
          <a:stretch>
            <a:fillRect/>
          </a:stretch>
        </p:blipFill>
        <p:spPr bwMode="auto">
          <a:xfrm>
            <a:off x="2405494" y="3717032"/>
            <a:ext cx="2002532" cy="2553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Черномуров"/>
          <p:cNvPicPr/>
          <p:nvPr/>
        </p:nvPicPr>
        <p:blipFill>
          <a:blip r:embed="rId5"/>
          <a:srcRect l="14356" t="7867" r="18812" b="34257"/>
          <a:stretch>
            <a:fillRect/>
          </a:stretch>
        </p:blipFill>
        <p:spPr bwMode="auto">
          <a:xfrm>
            <a:off x="6969913" y="2852936"/>
            <a:ext cx="1959619" cy="2359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5" descr="Фомичёв 001"/>
          <p:cNvPicPr>
            <a:picLocks/>
          </p:cNvPicPr>
          <p:nvPr/>
        </p:nvPicPr>
        <p:blipFill rotWithShape="1">
          <a:blip r:embed="rId6" cstate="print"/>
          <a:srcRect t="4876"/>
          <a:stretch/>
        </p:blipFill>
        <p:spPr bwMode="auto">
          <a:xfrm>
            <a:off x="4771042" y="3237844"/>
            <a:ext cx="1785950" cy="258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9124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224622" y="548680"/>
            <a:ext cx="694826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 </a:t>
            </a: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Урок мужества: </a:t>
            </a:r>
          </a:p>
          <a:p>
            <a:pPr algn="ctr"/>
            <a:r>
              <a:rPr lang="ru-RU" sz="4400" b="1" dirty="0" smtClean="0">
                <a:solidFill>
                  <a:srgbClr val="990033"/>
                </a:solidFill>
                <a:latin typeface="Tolstyak" pitchFamily="82" charset="0"/>
              </a:rPr>
              <a:t>«Солдат войну  не выбирает» </a:t>
            </a:r>
            <a:endParaRPr lang="ru-RU" sz="4400" b="1" dirty="0">
              <a:solidFill>
                <a:srgbClr val="990033"/>
              </a:solidFill>
              <a:latin typeface="Tolstyak" pitchFamily="82" charset="0"/>
            </a:endParaRPr>
          </a:p>
          <a:p>
            <a:pPr algn="ctr"/>
            <a:r>
              <a:rPr lang="ru-RU" sz="4400" b="1" dirty="0" smtClean="0">
                <a:solidFill>
                  <a:srgbClr val="990033"/>
                </a:solidFill>
                <a:latin typeface="Tolstyak" pitchFamily="82" charset="0"/>
              </a:rPr>
              <a:t>           </a:t>
            </a:r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выпускники </a:t>
            </a:r>
            <a:endParaRPr lang="ru-RU" sz="4400" dirty="0">
              <a:solidFill>
                <a:srgbClr val="990033"/>
              </a:solidFill>
              <a:latin typeface="Tolstyak" pitchFamily="82" charset="0"/>
            </a:endParaRPr>
          </a:p>
          <a:p>
            <a:pPr algn="ct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            школы №3: </a:t>
            </a:r>
            <a:endParaRPr lang="ru-RU" sz="4400" dirty="0">
              <a:solidFill>
                <a:srgbClr val="990033"/>
              </a:solidFill>
              <a:latin typeface="Tolstyak" pitchFamily="82" charset="0"/>
            </a:endParaRPr>
          </a:p>
          <a:p>
            <a:pPr algn="ct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                    воины – </a:t>
            </a:r>
          </a:p>
          <a:p>
            <a:pPr algn="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интернационалисты» </a:t>
            </a:r>
          </a:p>
          <a:p>
            <a:pPr algn="ct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                           8 «в» класс</a:t>
            </a:r>
            <a:endParaRPr lang="ru-RU" sz="44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5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88640"/>
            <a:ext cx="1620851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00"/>
          <a:stretch/>
        </p:blipFill>
        <p:spPr>
          <a:xfrm>
            <a:off x="107504" y="2564904"/>
            <a:ext cx="4608513" cy="3975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6190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771800" y="-155473"/>
            <a:ext cx="659737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  </a:t>
            </a:r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Экскурсия</a:t>
            </a:r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: </a:t>
            </a:r>
          </a:p>
          <a:p>
            <a:pPr algn="ctr"/>
            <a:r>
              <a:rPr lang="ru-RU" sz="4400" b="1" dirty="0" smtClean="0">
                <a:solidFill>
                  <a:srgbClr val="990033"/>
                </a:solidFill>
                <a:latin typeface="Tolstyak" pitchFamily="82" charset="0"/>
              </a:rPr>
              <a:t>«Музей – это память о наших предках» </a:t>
            </a:r>
          </a:p>
          <a:p>
            <a:pPr algn="ctr"/>
            <a:r>
              <a:rPr lang="ru-RU" sz="4400" dirty="0" smtClean="0">
                <a:solidFill>
                  <a:srgbClr val="990033"/>
                </a:solidFill>
                <a:latin typeface="Tolstyak" pitchFamily="82" charset="0"/>
              </a:rPr>
              <a:t>3 «а» класс</a:t>
            </a:r>
          </a:p>
          <a:p>
            <a:pPr algn="ctr"/>
            <a:endParaRPr lang="ru-RU" sz="36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5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16632"/>
            <a:ext cx="1764379" cy="2351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0"/>
          <a:stretch/>
        </p:blipFill>
        <p:spPr>
          <a:xfrm>
            <a:off x="179512" y="2852936"/>
            <a:ext cx="8759178" cy="3774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417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777316" y="-171400"/>
            <a:ext cx="72591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Экскурсия: </a:t>
            </a:r>
          </a:p>
          <a:p>
            <a:pPr algn="ctr"/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«Предметы быта наших предков»</a:t>
            </a:r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2 «б» класс</a:t>
            </a:r>
          </a:p>
          <a:p>
            <a:pPr algn="ctr"/>
            <a:endParaRPr lang="ru-RU" sz="36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5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60648"/>
            <a:ext cx="1525796" cy="2033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72814"/>
            <a:ext cx="8855968" cy="3985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710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26064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 Участие </a:t>
            </a:r>
          </a:p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в </a:t>
            </a:r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«Гранте президентских инициатив»</a:t>
            </a:r>
            <a:endParaRPr lang="ru-RU" sz="3600" b="1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89" y="2003295"/>
            <a:ext cx="7188821" cy="4747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30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703" y="119928"/>
            <a:ext cx="2769953" cy="314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2915816" y="0"/>
            <a:ext cx="62281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006600"/>
                </a:solidFill>
                <a:latin typeface="Tolstyak" pitchFamily="82" charset="0"/>
              </a:rPr>
              <a:t>Оформлена </a:t>
            </a:r>
            <a:r>
              <a:rPr lang="ru-RU" sz="4400" dirty="0" smtClean="0">
                <a:solidFill>
                  <a:srgbClr val="006600"/>
                </a:solidFill>
                <a:latin typeface="Tolstyak" pitchFamily="82" charset="0"/>
              </a:rPr>
              <a:t>выставка творческих работ обучающихся:</a:t>
            </a:r>
            <a:endParaRPr lang="ru-RU" sz="4400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408" y="126876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МАРТ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2024 года</a:t>
            </a:r>
            <a:r>
              <a:rPr lang="ru-RU" sz="360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951" y="2060848"/>
            <a:ext cx="5856651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132619" y="4005064"/>
            <a:ext cx="27851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«Чтобы помнили…»</a:t>
            </a:r>
            <a:endParaRPr lang="ru-RU" sz="3600" b="1" dirty="0">
              <a:solidFill>
                <a:srgbClr val="990033"/>
              </a:solidFill>
              <a:latin typeface="Tolstyak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44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12046" y="177778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Урок мужества: </a:t>
            </a:r>
          </a:p>
          <a:p>
            <a:pPr algn="ctr"/>
            <a:r>
              <a:rPr lang="ru-RU" sz="4800" b="1" dirty="0" smtClean="0">
                <a:solidFill>
                  <a:srgbClr val="990033"/>
                </a:solidFill>
                <a:latin typeface="Tolstyak" pitchFamily="82" charset="0"/>
              </a:rPr>
              <a:t>«Малая толика победы» </a:t>
            </a:r>
          </a:p>
          <a:p>
            <a:pPr algn="ctr"/>
            <a:r>
              <a:rPr lang="ru-RU" sz="4800" dirty="0" smtClean="0">
                <a:solidFill>
                  <a:srgbClr val="990033"/>
                </a:solidFill>
                <a:latin typeface="Tolstyak" pitchFamily="82" charset="0"/>
              </a:rPr>
              <a:t>4 «А» класс</a:t>
            </a:r>
            <a:endParaRPr lang="ru-RU" sz="48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4" name="Picture 2" descr="https://avatars.dzeninfra.ru/get-zen_doc/1874110/pub_5e6e0929ce31d311420f2003_5e6e0a2ce843ec4f8c3afb58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924944"/>
            <a:ext cx="6656740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2" descr="https://myslide.ru/documents_7/28258cef17d22e0de3c4c2c9e2fd9c5d/img19.jpg"/>
          <p:cNvPicPr>
            <a:picLocks noChangeAspect="1" noChangeArrowheads="1"/>
          </p:cNvPicPr>
          <p:nvPr/>
        </p:nvPicPr>
        <p:blipFill rotWithShape="1">
          <a:blip r:embed="rId3" cstate="print"/>
          <a:srcRect l="10625" r="4326" b="11151"/>
          <a:stretch/>
        </p:blipFill>
        <p:spPr bwMode="auto">
          <a:xfrm>
            <a:off x="4922445" y="3356992"/>
            <a:ext cx="3971630" cy="3111835"/>
          </a:xfrm>
          <a:prstGeom prst="rect">
            <a:avLst/>
          </a:prstGeom>
          <a:noFill/>
        </p:spPr>
      </p:pic>
      <p:pic>
        <p:nvPicPr>
          <p:cNvPr id="7" name="Picture 2" descr="https://fermer.ru/files/storage15oc/33620/005.jpg"/>
          <p:cNvPicPr>
            <a:picLocks noChangeAspect="1" noChangeArrowheads="1"/>
          </p:cNvPicPr>
          <p:nvPr/>
        </p:nvPicPr>
        <p:blipFill>
          <a:blip r:embed="rId4" cstate="print"/>
          <a:srcRect l="6688" t="17450" r="64962" b="18501"/>
          <a:stretch>
            <a:fillRect/>
          </a:stretch>
        </p:blipFill>
        <p:spPr bwMode="auto">
          <a:xfrm>
            <a:off x="539552" y="177778"/>
            <a:ext cx="1944502" cy="329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134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703" y="119928"/>
            <a:ext cx="2769953" cy="314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0" y="4307124"/>
            <a:ext cx="9324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b="1" dirty="0" smtClean="0">
                <a:solidFill>
                  <a:srgbClr val="006600"/>
                </a:solidFill>
                <a:latin typeface="Tolstyak" pitchFamily="82" charset="0"/>
              </a:rPr>
              <a:t>Экспозиция музея </a:t>
            </a:r>
            <a:r>
              <a:rPr lang="ru-RU" sz="350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r>
              <a:rPr lang="ru-RU" sz="3500" b="1" dirty="0" smtClean="0">
                <a:solidFill>
                  <a:srgbClr val="006600"/>
                </a:solidFill>
                <a:latin typeface="Tolstyak" pitchFamily="82" charset="0"/>
              </a:rPr>
              <a:t>ЗОНИРОВАНА</a:t>
            </a:r>
            <a:r>
              <a:rPr lang="ru-RU" sz="3500" b="1" dirty="0" smtClean="0">
                <a:solidFill>
                  <a:srgbClr val="006600"/>
                </a:solidFill>
                <a:latin typeface="Tolstyak" pitchFamily="82" charset="0"/>
              </a:rPr>
              <a:t>  по </a:t>
            </a:r>
            <a:r>
              <a:rPr lang="ru-RU" sz="3500" b="1" dirty="0" smtClean="0">
                <a:solidFill>
                  <a:srgbClr val="006600"/>
                </a:solidFill>
                <a:latin typeface="Tolstyak" pitchFamily="82" charset="0"/>
              </a:rPr>
              <a:t>7 разделам:</a:t>
            </a:r>
          </a:p>
          <a:p>
            <a:pPr algn="ctr"/>
            <a:r>
              <a:rPr lang="ru-RU" sz="3500" dirty="0" smtClean="0">
                <a:solidFill>
                  <a:srgbClr val="006600"/>
                </a:solidFill>
                <a:latin typeface="Tolstyak" pitchFamily="82" charset="0"/>
              </a:rPr>
              <a:t> - Быт наших предков;</a:t>
            </a:r>
          </a:p>
          <a:p>
            <a:pPr marL="457200" indent="-457200" algn="ctr">
              <a:buFontTx/>
              <a:buChar char="-"/>
            </a:pPr>
            <a:r>
              <a:rPr lang="ru-RU" sz="3500" dirty="0" smtClean="0">
                <a:solidFill>
                  <a:srgbClr val="006600"/>
                </a:solidFill>
                <a:latin typeface="Tolstyak" pitchFamily="82" charset="0"/>
              </a:rPr>
              <a:t>История </a:t>
            </a:r>
            <a:r>
              <a:rPr lang="ru-RU" sz="3500" dirty="0" err="1" smtClean="0">
                <a:solidFill>
                  <a:srgbClr val="006600"/>
                </a:solidFill>
                <a:latin typeface="Tolstyak" pitchFamily="82" charset="0"/>
              </a:rPr>
              <a:t>Нурлатского</a:t>
            </a:r>
            <a:r>
              <a:rPr lang="ru-RU" sz="3500" dirty="0" smtClean="0">
                <a:solidFill>
                  <a:srgbClr val="006600"/>
                </a:solidFill>
                <a:latin typeface="Tolstyak" pitchFamily="82" charset="0"/>
              </a:rPr>
              <a:t> района;</a:t>
            </a:r>
          </a:p>
          <a:p>
            <a:pPr marL="457200" indent="-457200" algn="ctr">
              <a:buFontTx/>
              <a:buChar char="-"/>
            </a:pPr>
            <a:r>
              <a:rPr lang="ru-RU" sz="3500" dirty="0" smtClean="0">
                <a:solidFill>
                  <a:srgbClr val="006600"/>
                </a:solidFill>
                <a:latin typeface="Tolstyak" pitchFamily="82" charset="0"/>
              </a:rPr>
              <a:t>Быт советского периода и др. </a:t>
            </a:r>
            <a:endParaRPr lang="ru-RU" sz="3500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408" y="126876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АВГУСТ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2023 года</a:t>
            </a:r>
            <a:r>
              <a:rPr lang="ru-RU" sz="360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endParaRPr lang="ru-RU" sz="3600" dirty="0"/>
          </a:p>
        </p:txBody>
      </p:sp>
      <p:pic>
        <p:nvPicPr>
          <p:cNvPr id="5" name="Picture 3" descr="F:\музей семинар\IMG-20231018-WA0016.jpg"/>
          <p:cNvPicPr>
            <a:picLocks noChangeAspect="1" noChangeArrowheads="1"/>
          </p:cNvPicPr>
          <p:nvPr/>
        </p:nvPicPr>
        <p:blipFill>
          <a:blip r:embed="rId3" cstate="print"/>
          <a:srcRect l="5630" r="11277"/>
          <a:stretch>
            <a:fillRect/>
          </a:stretch>
        </p:blipFill>
        <p:spPr bwMode="auto">
          <a:xfrm>
            <a:off x="3475055" y="153902"/>
            <a:ext cx="5365257" cy="3636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363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7316" y="-171400"/>
            <a:ext cx="72591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Экскурсия: </a:t>
            </a:r>
          </a:p>
          <a:p>
            <a:pPr algn="ctr"/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«Память о войне 1941-45 года»</a:t>
            </a:r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</a:p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4 «А» класс</a:t>
            </a:r>
          </a:p>
          <a:p>
            <a:pPr algn="ctr"/>
            <a:endParaRPr lang="ru-RU" sz="36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5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563" y="116632"/>
            <a:ext cx="1615753" cy="2153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76" b="8992"/>
          <a:stretch/>
        </p:blipFill>
        <p:spPr>
          <a:xfrm>
            <a:off x="611560" y="2420888"/>
            <a:ext cx="8136904" cy="4200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860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188640"/>
            <a:ext cx="6732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990033"/>
                </a:solidFill>
                <a:latin typeface="Tolstyak" pitchFamily="82" charset="0"/>
              </a:rPr>
              <a:t>Подведены итоги школьного конкурса авторского стихотворения: </a:t>
            </a:r>
          </a:p>
          <a:p>
            <a:pPr algn="ctr"/>
            <a:r>
              <a:rPr lang="ru-RU" sz="3600" b="1" dirty="0" smtClean="0">
                <a:solidFill>
                  <a:srgbClr val="990033"/>
                </a:solidFill>
                <a:latin typeface="Tolstyak" pitchFamily="82" charset="0"/>
              </a:rPr>
              <a:t>«Я Нурлат родной люблю и стихи ему дарю»</a:t>
            </a:r>
            <a:endParaRPr lang="ru-RU" sz="3600" b="1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t="31800" r="38450" b="26201"/>
          <a:stretch/>
        </p:blipFill>
        <p:spPr>
          <a:xfrm rot="5400000">
            <a:off x="-598175" y="3414599"/>
            <a:ext cx="414766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88640"/>
            <a:ext cx="1737325" cy="2315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3059832" y="1942966"/>
            <a:ext cx="576064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r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Победитель конкурса -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Чеплаков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Егор,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ученик 9 «Б»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класса</a:t>
            </a:r>
          </a:p>
          <a:p>
            <a:pPr indent="450215" algn="r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МОЙ НУРЛАТ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Край родной, Нурлат любимый,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родины моей.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единственный, родимый,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Дорог нам, как хлеб с полей.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для нас незаменимый,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меня, как образок.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 – простор необозримый,</a:t>
            </a:r>
          </a:p>
          <a:p>
            <a:pPr indent="450215"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 твой тонкий колосок.</a:t>
            </a:r>
          </a:p>
        </p:txBody>
      </p:sp>
    </p:spTree>
    <p:extLst>
      <p:ext uri="{BB962C8B-B14F-4D97-AF65-F5344CB8AC3E}">
        <p14:creationId xmlns:p14="http://schemas.microsoft.com/office/powerpoint/2010/main" val="57071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99" b="11398"/>
          <a:stretch/>
        </p:blipFill>
        <p:spPr>
          <a:xfrm rot="378586">
            <a:off x="4725541" y="2490683"/>
            <a:ext cx="4061955" cy="3259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222090" y="0"/>
            <a:ext cx="6732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990033"/>
                </a:solidFill>
                <a:latin typeface="Tolstyak" pitchFamily="82" charset="0"/>
              </a:rPr>
              <a:t>Выпущена брошюра по  итогам школьного конкурса авторского стихотворения: </a:t>
            </a:r>
          </a:p>
          <a:p>
            <a:pPr algn="ctr"/>
            <a:r>
              <a:rPr lang="ru-RU" sz="3600" b="1" dirty="0" smtClean="0">
                <a:solidFill>
                  <a:srgbClr val="990033"/>
                </a:solidFill>
                <a:latin typeface="Tolstyak" pitchFamily="82" charset="0"/>
              </a:rPr>
              <a:t>«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Я Нурлат родной люблю и стихи ему дарю»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Tolstyak" pitchFamily="82" charset="0"/>
            </a:endParaRPr>
          </a:p>
        </p:txBody>
      </p:sp>
      <p:pic>
        <p:nvPicPr>
          <p:cNvPr id="5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188640"/>
            <a:ext cx="1737325" cy="2315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 r="1401" b="8411"/>
          <a:stretch/>
        </p:blipFill>
        <p:spPr>
          <a:xfrm rot="21097149">
            <a:off x="398592" y="2692087"/>
            <a:ext cx="4747962" cy="37880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169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08104" y="908720"/>
            <a:ext cx="34563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990033"/>
                </a:solidFill>
                <a:latin typeface="Tolstyak" pitchFamily="82" charset="0"/>
              </a:rPr>
              <a:t>Заведена  алфавитная картотека экспонатов музея</a:t>
            </a:r>
          </a:p>
          <a:p>
            <a:pPr algn="ctr"/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«А – Я»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latin typeface="Tolstyak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36579" y="1004730"/>
            <a:ext cx="6528725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567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88640"/>
            <a:ext cx="1737325" cy="2315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267744" y="188640"/>
            <a:ext cx="687625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С 1.03 по 1.04 -24 </a:t>
            </a:r>
            <a:r>
              <a:rPr lang="ru-RU" sz="3600" dirty="0" smtClean="0">
                <a:solidFill>
                  <a:srgbClr val="990033"/>
                </a:solidFill>
                <a:latin typeface="Tolstyak" pitchFamily="82" charset="0"/>
              </a:rPr>
              <a:t>года объявлен школьный фестиваль </a:t>
            </a:r>
          </a:p>
          <a:p>
            <a:pPr algn="ctr"/>
            <a:r>
              <a:rPr lang="ru-RU" sz="3600" dirty="0" smtClean="0">
                <a:solidFill>
                  <a:srgbClr val="990033"/>
                </a:solidFill>
                <a:latin typeface="Tolstyak" pitchFamily="82" charset="0"/>
              </a:rPr>
              <a:t>старых фотографий: </a:t>
            </a:r>
          </a:p>
          <a:p>
            <a:pPr algn="ctr"/>
            <a:r>
              <a:rPr lang="ru-RU" sz="4800" b="1" dirty="0" smtClean="0">
                <a:solidFill>
                  <a:srgbClr val="990033"/>
                </a:solidFill>
                <a:latin typeface="Tolstyak" pitchFamily="82" charset="0"/>
              </a:rPr>
              <a:t>«Загляните в семейный альбом»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212976"/>
            <a:ext cx="4718044" cy="27885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272" y="3207778"/>
            <a:ext cx="3747215" cy="280455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68519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703" y="119928"/>
            <a:ext cx="2769953" cy="314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3275856" y="114598"/>
            <a:ext cx="5616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6600"/>
                </a:solidFill>
                <a:latin typeface="Tolstyak" pitchFamily="82" charset="0"/>
              </a:rPr>
              <a:t>Оформлена выставка:</a:t>
            </a:r>
          </a:p>
          <a:p>
            <a:pPr algn="ctr"/>
            <a:r>
              <a:rPr lang="ru-RU" sz="5400" b="1" dirty="0" smtClean="0">
                <a:solidFill>
                  <a:srgbClr val="006600"/>
                </a:solidFill>
                <a:latin typeface="Tolstyak" pitchFamily="82" charset="0"/>
              </a:rPr>
              <a:t>«Учебники - ветераны» </a:t>
            </a:r>
            <a:endParaRPr lang="ru-RU" sz="5400" b="1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408" y="126876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АПРЕЛЬ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2024 года</a:t>
            </a:r>
            <a:r>
              <a:rPr lang="ru-RU" sz="360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951" y="2276872"/>
            <a:ext cx="5760640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t="2400" r="26900" b="3800"/>
          <a:stretch/>
        </p:blipFill>
        <p:spPr>
          <a:xfrm rot="5400000">
            <a:off x="382424" y="3253728"/>
            <a:ext cx="2880320" cy="33272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145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79005" y="7549"/>
            <a:ext cx="66967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990033"/>
                </a:solidFill>
                <a:latin typeface="Tolstyak" pitchFamily="82" charset="0"/>
              </a:rPr>
              <a:t>Подведены итоги </a:t>
            </a:r>
            <a:r>
              <a:rPr lang="ru-RU" sz="4000" dirty="0" smtClean="0">
                <a:solidFill>
                  <a:srgbClr val="990033"/>
                </a:solidFill>
                <a:latin typeface="Tolstyak" pitchFamily="82" charset="0"/>
              </a:rPr>
              <a:t>фестиваля  ретро – фотографий: </a:t>
            </a:r>
          </a:p>
          <a:p>
            <a:pPr algn="ctr"/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olstyak" pitchFamily="82" charset="0"/>
              </a:rPr>
              <a:t>«Загляните в семейный альбом»</a:t>
            </a:r>
          </a:p>
          <a:p>
            <a:pPr algn="ctr"/>
            <a:r>
              <a:rPr lang="ru-RU" sz="3200" b="1" dirty="0" smtClean="0">
                <a:solidFill>
                  <a:srgbClr val="990033"/>
                </a:solidFill>
                <a:latin typeface="Tolstyak" pitchFamily="82" charset="0"/>
              </a:rPr>
              <a:t>… участников, … фотографий</a:t>
            </a:r>
          </a:p>
          <a:p>
            <a:pPr algn="ctr"/>
            <a:endParaRPr lang="ru-RU" sz="40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4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88640"/>
            <a:ext cx="1737325" cy="2315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05"/>
          <a:stretch/>
        </p:blipFill>
        <p:spPr>
          <a:xfrm>
            <a:off x="263106" y="2636912"/>
            <a:ext cx="8712968" cy="4075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010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703" y="119928"/>
            <a:ext cx="2769953" cy="314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5076056" y="620688"/>
            <a:ext cx="4139952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/>
            </a:r>
            <a:b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</a:br>
            <a:endParaRPr lang="ru-RU" sz="3500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408" y="126876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МАЙ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2024 года</a:t>
            </a:r>
            <a:r>
              <a:rPr lang="ru-RU" sz="360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4283968" y="773088"/>
            <a:ext cx="4536504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/>
            </a:r>
            <a:b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</a:br>
            <a:endParaRPr lang="ru-RU" sz="3500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8456" y="773088"/>
            <a:ext cx="4139952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/>
            </a:r>
            <a:b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</a:br>
            <a:endParaRPr lang="ru-RU" sz="3500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9780" y="-204103"/>
            <a:ext cx="61342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6600"/>
                </a:solidFill>
                <a:latin typeface="Tolstyak" pitchFamily="82" charset="0"/>
              </a:rPr>
              <a:t>Оформлена выставка:</a:t>
            </a:r>
          </a:p>
          <a:p>
            <a:pPr algn="ctr"/>
            <a:r>
              <a:rPr lang="ru-RU" sz="5400" b="1" dirty="0" smtClean="0">
                <a:solidFill>
                  <a:srgbClr val="006600"/>
                </a:solidFill>
                <a:latin typeface="Tolstyak" pitchFamily="82" charset="0"/>
              </a:rPr>
              <a:t>«Дедушкины медали» </a:t>
            </a:r>
            <a:endParaRPr lang="ru-RU" sz="5400" b="1" dirty="0">
              <a:solidFill>
                <a:srgbClr val="006600"/>
              </a:solidFill>
              <a:latin typeface="Tolstyak" pitchFamily="82" charset="0"/>
            </a:endParaRPr>
          </a:p>
        </p:txBody>
      </p:sp>
      <p:pic>
        <p:nvPicPr>
          <p:cNvPr id="9" name="Picture 4" descr="Моя родословная 001"/>
          <p:cNvPicPr>
            <a:picLocks noChangeAspect="1" noChangeArrowheads="1"/>
          </p:cNvPicPr>
          <p:nvPr/>
        </p:nvPicPr>
        <p:blipFill rotWithShape="1">
          <a:blip r:embed="rId3" cstate="print"/>
          <a:srcRect t="13577" r="7414"/>
          <a:stretch/>
        </p:blipFill>
        <p:spPr bwMode="auto">
          <a:xfrm>
            <a:off x="5572132" y="2204864"/>
            <a:ext cx="3143272" cy="4088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9" b="5230"/>
          <a:stretch/>
        </p:blipFill>
        <p:spPr>
          <a:xfrm rot="5400000">
            <a:off x="2424453" y="3341814"/>
            <a:ext cx="4149080" cy="2520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08" y="3678148"/>
            <a:ext cx="3685520" cy="2764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704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5076056" y="620688"/>
            <a:ext cx="4139952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/>
            </a:r>
            <a:b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</a:br>
            <a:endParaRPr lang="ru-RU" sz="3500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3968" y="773088"/>
            <a:ext cx="4536504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/>
            </a:r>
            <a:b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</a:br>
            <a:endParaRPr lang="ru-RU" sz="3500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8456" y="773088"/>
            <a:ext cx="4139952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/>
            </a:r>
            <a:b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</a:br>
            <a:endParaRPr lang="ru-RU" sz="3500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1405" y="-99392"/>
            <a:ext cx="66883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6600"/>
                </a:solidFill>
                <a:latin typeface="Tolstyak" pitchFamily="82" charset="0"/>
              </a:rPr>
              <a:t>Урок краеведения: </a:t>
            </a:r>
          </a:p>
          <a:p>
            <a:pPr algn="ctr"/>
            <a:r>
              <a:rPr lang="ru-RU" sz="5400" b="1" dirty="0" smtClean="0">
                <a:solidFill>
                  <a:srgbClr val="006600"/>
                </a:solidFill>
                <a:latin typeface="Tolstyak" pitchFamily="82" charset="0"/>
              </a:rPr>
              <a:t>«Нурлат. Война. Дети»</a:t>
            </a:r>
          </a:p>
          <a:p>
            <a:pPr algn="ctr"/>
            <a:r>
              <a:rPr lang="ru-RU" sz="5400" dirty="0" smtClean="0">
                <a:solidFill>
                  <a:srgbClr val="006600"/>
                </a:solidFill>
                <a:latin typeface="Tolstyak" pitchFamily="82" charset="0"/>
              </a:rPr>
              <a:t>8  «Б» класс </a:t>
            </a:r>
            <a:endParaRPr lang="ru-RU" sz="5400" dirty="0">
              <a:solidFill>
                <a:srgbClr val="006600"/>
              </a:solidFill>
              <a:latin typeface="Tolstyak" pitchFamily="8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7" y="2625755"/>
            <a:ext cx="8646415" cy="3988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:\Documents and Settings\Admin\Рабочий стол\Юбилей Нурлата\новый Нурлат\2\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553" y="165169"/>
            <a:ext cx="1542788" cy="2056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448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музей\Иванов В.И..jpg"/>
          <p:cNvPicPr>
            <a:picLocks noChangeAspect="1" noChangeArrowheads="1"/>
          </p:cNvPicPr>
          <p:nvPr/>
        </p:nvPicPr>
        <p:blipFill>
          <a:blip r:embed="rId2" cstate="print"/>
          <a:srcRect l="21497" t="23167" r="5107" b="15275"/>
          <a:stretch>
            <a:fillRect/>
          </a:stretch>
        </p:blipFill>
        <p:spPr bwMode="auto">
          <a:xfrm rot="5400000">
            <a:off x="-576660" y="3701771"/>
            <a:ext cx="3318846" cy="2087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-396552" y="5661248"/>
            <a:ext cx="9701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 18 мая </a:t>
            </a:r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- </a:t>
            </a:r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День дарения</a:t>
            </a:r>
            <a:endParaRPr lang="ru-RU" sz="3600" b="1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4" name="Picture 2" descr="C:\Users\user\Desktop\музей\музей на сайт\Почётная книга дарителей\Кузьмина Л.И..jpg"/>
          <p:cNvPicPr>
            <a:picLocks noChangeAspect="1" noChangeArrowheads="1"/>
          </p:cNvPicPr>
          <p:nvPr/>
        </p:nvPicPr>
        <p:blipFill>
          <a:blip r:embed="rId3"/>
          <a:srcRect l="9301" t="10287" r="11629" b="9127"/>
          <a:stretch>
            <a:fillRect/>
          </a:stretch>
        </p:blipFill>
        <p:spPr bwMode="auto">
          <a:xfrm>
            <a:off x="85746" y="13413"/>
            <a:ext cx="2191158" cy="3028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" descr="C:\Users\user\Desktop\музей\музей на сайт\Почётная книга дарителей\Севастьянова А.Ф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09752" y="113181"/>
            <a:ext cx="1949833" cy="2825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F:\музей семинар\IMG-20230515-WA0025.jpg"/>
          <p:cNvPicPr>
            <a:picLocks noChangeAspect="1" noChangeArrowheads="1"/>
          </p:cNvPicPr>
          <p:nvPr/>
        </p:nvPicPr>
        <p:blipFill>
          <a:blip r:embed="rId5" cstate="print"/>
          <a:srcRect l="18422" t="8060" r="12496" b="4437"/>
          <a:stretch>
            <a:fillRect/>
          </a:stretch>
        </p:blipFill>
        <p:spPr bwMode="auto">
          <a:xfrm>
            <a:off x="6820341" y="3042367"/>
            <a:ext cx="2205650" cy="3725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358" y="116632"/>
            <a:ext cx="2220792" cy="2830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t="31800" r="38450" b="26201"/>
          <a:stretch/>
        </p:blipFill>
        <p:spPr>
          <a:xfrm rot="5400000">
            <a:off x="1956341" y="644059"/>
            <a:ext cx="2812943" cy="1758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:\Users\User\Desktop\20231109_131831.jpg"/>
          <p:cNvPicPr>
            <a:picLocks noGrp="1" noChangeAspect="1" noChangeArrowheads="1"/>
          </p:cNvPicPr>
          <p:nvPr>
            <p:ph idx="1"/>
          </p:nvPr>
        </p:nvPicPr>
        <p:blipFill>
          <a:blip r:embed="rId8" cstate="print"/>
          <a:srcRect l="24942" t="26088" r="54773" b="32546"/>
          <a:stretch>
            <a:fillRect/>
          </a:stretch>
        </p:blipFill>
        <p:spPr>
          <a:xfrm>
            <a:off x="2288165" y="3042367"/>
            <a:ext cx="1865725" cy="2853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SAM_0667.JPG"/>
          <p:cNvPicPr>
            <a:picLocks noChangeAspect="1"/>
          </p:cNvPicPr>
          <p:nvPr/>
        </p:nvPicPr>
        <p:blipFill>
          <a:blip r:embed="rId9" cstate="print"/>
          <a:srcRect r="3963" b="1779"/>
          <a:stretch>
            <a:fillRect/>
          </a:stretch>
        </p:blipFill>
        <p:spPr bwMode="auto">
          <a:xfrm>
            <a:off x="4565596" y="3038561"/>
            <a:ext cx="2094942" cy="2857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603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2771800" y="404664"/>
            <a:ext cx="604867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Планирование работы</a:t>
            </a:r>
          </a:p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5400" dirty="0" err="1" smtClean="0">
                <a:solidFill>
                  <a:srgbClr val="990033"/>
                </a:solidFill>
                <a:latin typeface="Tolstyak" pitchFamily="82" charset="0"/>
              </a:rPr>
              <a:t>Историко</a:t>
            </a:r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– краеведческого школьного музея МАОУ «СОШ №3» </a:t>
            </a:r>
            <a:r>
              <a:rPr lang="ru-RU" sz="5400" dirty="0" err="1" smtClean="0">
                <a:solidFill>
                  <a:srgbClr val="990033"/>
                </a:solidFill>
                <a:latin typeface="Tolstyak" pitchFamily="82" charset="0"/>
              </a:rPr>
              <a:t>г.Нурлат</a:t>
            </a:r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РТ на 2023 - 24 учебный год</a:t>
            </a:r>
            <a:endParaRPr lang="ru-RU" sz="3600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3" name="Picture 5" descr="j02991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2659544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322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107504" y="4365104"/>
            <a:ext cx="48245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 Пополнение экспозиции музея</a:t>
            </a:r>
            <a:endParaRPr lang="ru-RU" sz="3600" b="1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5" t="6619" r="5673"/>
          <a:stretch/>
        </p:blipFill>
        <p:spPr>
          <a:xfrm>
            <a:off x="251520" y="188640"/>
            <a:ext cx="5112568" cy="4063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1" b="6600"/>
          <a:stretch/>
        </p:blipFill>
        <p:spPr>
          <a:xfrm rot="5400000">
            <a:off x="3834137" y="1718591"/>
            <a:ext cx="6401431" cy="3629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617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8408" y="116632"/>
            <a:ext cx="5321116" cy="6048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5004048" y="764704"/>
            <a:ext cx="413995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3200" dirty="0" smtClean="0">
                <a:solidFill>
                  <a:srgbClr val="990033"/>
                </a:solidFill>
                <a:latin typeface="Tolstyak" pitchFamily="82" charset="0"/>
              </a:rPr>
              <a:t>Завершить занесение экспонатов в  инвентарные книги музейного фонда;</a:t>
            </a:r>
          </a:p>
          <a:p>
            <a:pPr marL="742950" indent="-742950">
              <a:buAutoNum type="arabicPeriod"/>
            </a:pPr>
            <a:r>
              <a:rPr lang="ru-RU" sz="3200" dirty="0" smtClean="0">
                <a:solidFill>
                  <a:srgbClr val="990033"/>
                </a:solidFill>
                <a:latin typeface="Tolstyak" pitchFamily="82" charset="0"/>
              </a:rPr>
              <a:t>Продолжить заполнение карточек алфавитного каталога;</a:t>
            </a:r>
          </a:p>
          <a:p>
            <a:pPr marL="742950" indent="-742950">
              <a:buAutoNum type="arabicPeriod"/>
            </a:pPr>
            <a:r>
              <a:rPr lang="ru-RU" sz="3200" dirty="0" smtClean="0">
                <a:solidFill>
                  <a:srgbClr val="990033"/>
                </a:solidFill>
                <a:latin typeface="Tolstyak" pitchFamily="82" charset="0"/>
              </a:rPr>
              <a:t>Обновить этикетки;</a:t>
            </a:r>
          </a:p>
          <a:p>
            <a:pPr marL="742950" indent="-742950">
              <a:buAutoNum type="arabicPeriod"/>
            </a:pPr>
            <a:r>
              <a:rPr lang="ru-RU" sz="3200" dirty="0" smtClean="0">
                <a:solidFill>
                  <a:srgbClr val="990033"/>
                </a:solidFill>
                <a:latin typeface="Tolstyak" pitchFamily="82" charset="0"/>
              </a:rPr>
              <a:t>Составить план работы музея на</a:t>
            </a:r>
          </a:p>
          <a:p>
            <a:r>
              <a:rPr lang="ru-RU" sz="3200" dirty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3200" dirty="0" smtClean="0">
                <a:solidFill>
                  <a:srgbClr val="990033"/>
                </a:solidFill>
                <a:latin typeface="Tolstyak" pitchFamily="82" charset="0"/>
              </a:rPr>
              <a:t>         2024 – 25 учебный год.</a:t>
            </a:r>
            <a:endParaRPr lang="ru-RU" sz="3200" dirty="0">
              <a:solidFill>
                <a:srgbClr val="990033"/>
              </a:solidFill>
              <a:latin typeface="Tolstyak" pitchFamily="8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268760"/>
            <a:ext cx="30963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olstyak" pitchFamily="82" charset="0"/>
              </a:rPr>
              <a:t>Планы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olstyak" pitchFamily="82" charset="0"/>
              </a:rPr>
              <a:t>на лето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olstyak" pitchFamily="82" charset="0"/>
              </a:rPr>
              <a:t>2024 года</a:t>
            </a:r>
          </a:p>
        </p:txBody>
      </p:sp>
    </p:spTree>
    <p:extLst>
      <p:ext uri="{BB962C8B-B14F-4D97-AF65-F5344CB8AC3E}">
        <p14:creationId xmlns:p14="http://schemas.microsoft.com/office/powerpoint/2010/main" val="25919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аленд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97382" y="116632"/>
            <a:ext cx="6840760" cy="6624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3166034" y="2632077"/>
            <a:ext cx="41127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3600" smtClean="0">
                <a:solidFill>
                  <a:srgbClr val="990033"/>
                </a:solidFill>
                <a:latin typeface="Tolstyak" pitchFamily="82" charset="0"/>
              </a:rPr>
              <a:t>Маслова </a:t>
            </a:r>
          </a:p>
          <a:p>
            <a:pPr algn="ctr"/>
            <a:r>
              <a:rPr lang="ru-RU" sz="3600" smtClean="0">
                <a:solidFill>
                  <a:srgbClr val="990033"/>
                </a:solidFill>
                <a:latin typeface="Tolstyak" pitchFamily="82" charset="0"/>
              </a:rPr>
              <a:t>Светлана Владимировна</a:t>
            </a:r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, </a:t>
            </a:r>
            <a:r>
              <a:rPr lang="ru-RU" sz="2400" dirty="0" smtClean="0">
                <a:solidFill>
                  <a:srgbClr val="990033"/>
                </a:solidFill>
                <a:latin typeface="Tolstyak" pitchFamily="82" charset="0"/>
              </a:rPr>
              <a:t>руководитель </a:t>
            </a:r>
          </a:p>
          <a:p>
            <a:pPr algn="ctr"/>
            <a:r>
              <a:rPr lang="ru-RU" sz="2400" dirty="0" err="1" smtClean="0">
                <a:solidFill>
                  <a:srgbClr val="990033"/>
                </a:solidFill>
                <a:latin typeface="Tolstyak" pitchFamily="82" charset="0"/>
              </a:rPr>
              <a:t>Историко</a:t>
            </a:r>
            <a:r>
              <a:rPr lang="ru-RU" sz="2400" dirty="0" smtClean="0">
                <a:solidFill>
                  <a:srgbClr val="990033"/>
                </a:solidFill>
                <a:latin typeface="Tolstyak" pitchFamily="82" charset="0"/>
              </a:rPr>
              <a:t> – краеведческого музея МАОУ «СОШ №3»г.Нурлат РТ</a:t>
            </a:r>
            <a:endParaRPr lang="ru-RU" sz="2400" dirty="0">
              <a:solidFill>
                <a:srgbClr val="990033"/>
              </a:solidFill>
              <a:latin typeface="Tolstyak" pitchFamily="8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66035" y="1985746"/>
            <a:ext cx="38726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C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Отчёт составила: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C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493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703" y="119928"/>
            <a:ext cx="2769953" cy="314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-49161" y="4869160"/>
            <a:ext cx="92525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6600"/>
                </a:solidFill>
                <a:latin typeface="Tolstyak" pitchFamily="82" charset="0"/>
              </a:rPr>
              <a:t>Оформлена </a:t>
            </a:r>
            <a:r>
              <a:rPr lang="ru-RU" sz="5400" dirty="0" smtClean="0">
                <a:solidFill>
                  <a:srgbClr val="006600"/>
                </a:solidFill>
                <a:latin typeface="Tolstyak" pitchFamily="82" charset="0"/>
              </a:rPr>
              <a:t>выставка: </a:t>
            </a:r>
            <a:endParaRPr lang="ru-RU" sz="5400" dirty="0">
              <a:solidFill>
                <a:srgbClr val="006600"/>
              </a:solidFill>
              <a:latin typeface="Tolstyak" pitchFamily="82" charset="0"/>
            </a:endParaRPr>
          </a:p>
          <a:p>
            <a:pPr algn="ctr"/>
            <a:r>
              <a:rPr lang="ru-RU" sz="5400" b="1" dirty="0" smtClean="0">
                <a:solidFill>
                  <a:srgbClr val="006600"/>
                </a:solidFill>
                <a:latin typeface="Tolstyak" pitchFamily="82" charset="0"/>
              </a:rPr>
              <a:t>«История школы в фотографиях» </a:t>
            </a:r>
            <a:endParaRPr lang="ru-RU" sz="5400" b="1" dirty="0">
              <a:solidFill>
                <a:srgbClr val="006600"/>
              </a:solidFill>
              <a:latin typeface="Tolstyak" pitchFamily="8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408" y="126876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СЕНТЯБРЬ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2023 года</a:t>
            </a:r>
            <a:r>
              <a:rPr lang="ru-RU" sz="3600" b="1" dirty="0" smtClean="0">
                <a:solidFill>
                  <a:srgbClr val="006600"/>
                </a:solidFill>
                <a:latin typeface="Tolstyak" pitchFamily="82" charset="0"/>
              </a:rPr>
              <a:t> </a:t>
            </a:r>
            <a:endParaRPr lang="ru-RU" sz="3600" dirty="0"/>
          </a:p>
        </p:txBody>
      </p:sp>
      <p:pic>
        <p:nvPicPr>
          <p:cNvPr id="5" name="Picture 2" descr="C:\Documents and Settings\Admin\Мои документы\школа 1970\3.jpg"/>
          <p:cNvPicPr>
            <a:picLocks noChangeAspect="1" noChangeArrowheads="1"/>
          </p:cNvPicPr>
          <p:nvPr/>
        </p:nvPicPr>
        <p:blipFill rotWithShape="1">
          <a:blip r:embed="rId3" cstate="print"/>
          <a:srcRect l="3148" t="781" r="2847" b="2182"/>
          <a:stretch/>
        </p:blipFill>
        <p:spPr>
          <a:xfrm>
            <a:off x="3275856" y="260648"/>
            <a:ext cx="5616625" cy="4176464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285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5373216"/>
            <a:ext cx="9252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6600"/>
                </a:solidFill>
                <a:latin typeface="Tolstyak" pitchFamily="82" charset="0"/>
              </a:rPr>
              <a:t>Заведены </a:t>
            </a:r>
            <a:r>
              <a:rPr lang="ru-RU" sz="5400" b="1" dirty="0" smtClean="0">
                <a:solidFill>
                  <a:srgbClr val="006600"/>
                </a:solidFill>
                <a:latin typeface="Tolstyak" pitchFamily="82" charset="0"/>
              </a:rPr>
              <a:t>основные</a:t>
            </a:r>
            <a:r>
              <a:rPr lang="ru-RU" sz="5400" dirty="0" smtClean="0">
                <a:solidFill>
                  <a:srgbClr val="006600"/>
                </a:solidFill>
                <a:latin typeface="Tolstyak" pitchFamily="82" charset="0"/>
              </a:rPr>
              <a:t> документы музея</a:t>
            </a:r>
            <a:endParaRPr lang="ru-RU" sz="5400" dirty="0">
              <a:solidFill>
                <a:srgbClr val="006600"/>
              </a:solidFill>
              <a:latin typeface="Tolstyak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" t="3801" b="12201"/>
          <a:stretch/>
        </p:blipFill>
        <p:spPr>
          <a:xfrm rot="21201868">
            <a:off x="251520" y="404664"/>
            <a:ext cx="6051029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7171" b="18049"/>
          <a:stretch/>
        </p:blipFill>
        <p:spPr>
          <a:xfrm rot="260419">
            <a:off x="3177332" y="2118969"/>
            <a:ext cx="5467356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158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5373216"/>
            <a:ext cx="9252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006600"/>
                </a:solidFill>
                <a:latin typeface="Tolstyak" pitchFamily="82" charset="0"/>
              </a:rPr>
              <a:t>Участие в </a:t>
            </a:r>
            <a:r>
              <a:rPr lang="ru-RU" sz="5400" b="1" dirty="0" smtClean="0">
                <a:solidFill>
                  <a:srgbClr val="006600"/>
                </a:solidFill>
                <a:latin typeface="Tolstyak" pitchFamily="82" charset="0"/>
              </a:rPr>
              <a:t>межрегиональном конкурсе</a:t>
            </a:r>
            <a:endParaRPr lang="ru-RU" sz="5400" b="1" dirty="0">
              <a:solidFill>
                <a:srgbClr val="006600"/>
              </a:solidFill>
              <a:latin typeface="Tolstyak" pitchFamily="8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38148"/>
            <a:ext cx="7134059" cy="5012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807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календ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6703" y="119928"/>
            <a:ext cx="2769953" cy="3148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-108520" y="4620015"/>
            <a:ext cx="91439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6600"/>
                </a:solidFill>
                <a:latin typeface="Tolstyak" pitchFamily="82" charset="0"/>
              </a:rPr>
              <a:t>Оформлена выставка:</a:t>
            </a:r>
          </a:p>
          <a:p>
            <a:pPr algn="ctr"/>
            <a:r>
              <a:rPr lang="ru-RU" sz="5400" b="1" dirty="0">
                <a:solidFill>
                  <a:srgbClr val="006600"/>
                </a:solidFill>
                <a:latin typeface="Tolstyak" pitchFamily="82" charset="0"/>
              </a:rPr>
              <a:t>«Педагоги – наставники школы №3»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8408" y="1268760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ОКТЯБРЬ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olstyak" pitchFamily="82" charset="0"/>
              </a:rPr>
              <a:t>2023 года</a:t>
            </a:r>
            <a:endParaRPr lang="ru-RU" sz="3600" dirty="0"/>
          </a:p>
        </p:txBody>
      </p:sp>
      <p:pic>
        <p:nvPicPr>
          <p:cNvPr id="5" name="Picture 2" descr="C:\Users\user\Desktop\20231120_1259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0626" y="218459"/>
            <a:ext cx="5865464" cy="4399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459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4000">
              <a:schemeClr val="accent2">
                <a:lumMod val="40000"/>
                <a:lumOff val="60000"/>
              </a:schemeClr>
            </a:gs>
            <a:gs pos="70000">
              <a:schemeClr val="accent6">
                <a:lumMod val="60000"/>
                <a:lumOff val="4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73889" y="-99392"/>
            <a:ext cx="9036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990033"/>
                </a:solidFill>
                <a:latin typeface="Tolstyak" pitchFamily="82" charset="0"/>
              </a:rPr>
              <a:t> </a:t>
            </a:r>
            <a:r>
              <a:rPr lang="ru-RU" sz="5400" b="1" dirty="0" smtClean="0">
                <a:solidFill>
                  <a:srgbClr val="990033"/>
                </a:solidFill>
                <a:latin typeface="Tolstyak" pitchFamily="82" charset="0"/>
              </a:rPr>
              <a:t>Регистрация музея</a:t>
            </a:r>
            <a:endParaRPr lang="ru-RU" sz="3600" b="1" dirty="0">
              <a:solidFill>
                <a:srgbClr val="990033"/>
              </a:solidFill>
              <a:latin typeface="Tolstyak" pitchFamily="82" charset="0"/>
            </a:endParaRPr>
          </a:p>
        </p:txBody>
      </p:sp>
      <p:pic>
        <p:nvPicPr>
          <p:cNvPr id="4" name="Picture 1" descr="C:\Users\user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37" y="1340768"/>
            <a:ext cx="9144000" cy="5143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C:\Users\user\Desktop\музей семинар\IMG-20231030-WA0009 (1).jpg"/>
          <p:cNvPicPr>
            <a:picLocks noChangeAspect="1" noChangeArrowheads="1"/>
          </p:cNvPicPr>
          <p:nvPr/>
        </p:nvPicPr>
        <p:blipFill>
          <a:blip r:embed="rId3" cstate="print"/>
          <a:srcRect t="9588" b="9445"/>
          <a:stretch>
            <a:fillRect/>
          </a:stretch>
        </p:blipFill>
        <p:spPr bwMode="auto">
          <a:xfrm rot="412864">
            <a:off x="5796136" y="2010197"/>
            <a:ext cx="2643206" cy="3804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794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knigi201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20153</TotalTime>
  <Words>730</Words>
  <Application>Microsoft Office PowerPoint</Application>
  <PresentationFormat>Экран (4:3)</PresentationFormat>
  <Paragraphs>166</Paragraphs>
  <Slides>42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0" baseType="lpstr">
      <vt:lpstr>SimSun</vt:lpstr>
      <vt:lpstr>Arial</vt:lpstr>
      <vt:lpstr>Bookman Old Style</vt:lpstr>
      <vt:lpstr>Calibri</vt:lpstr>
      <vt:lpstr>Calibri Light</vt:lpstr>
      <vt:lpstr>Times New Roman</vt:lpstr>
      <vt:lpstr>Tolstyak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OEM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knigi2018</dc:title>
  <dc:creator>Burova</dc:creator>
  <cp:lastModifiedBy>Пользователь</cp:lastModifiedBy>
  <cp:revision>2869</cp:revision>
  <dcterms:created xsi:type="dcterms:W3CDTF">2014-06-23T06:22:35Z</dcterms:created>
  <dcterms:modified xsi:type="dcterms:W3CDTF">2024-03-19T08:50:49Z</dcterms:modified>
</cp:coreProperties>
</file>